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77" r:id="rId4"/>
    <p:sldId id="266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294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9" r:id="rId26"/>
    <p:sldId id="280" r:id="rId27"/>
    <p:sldId id="281" r:id="rId28"/>
    <p:sldId id="282" r:id="rId29"/>
    <p:sldId id="285" r:id="rId30"/>
    <p:sldId id="286" r:id="rId31"/>
    <p:sldId id="283" r:id="rId32"/>
    <p:sldId id="287" r:id="rId33"/>
    <p:sldId id="288" r:id="rId34"/>
    <p:sldId id="289" r:id="rId35"/>
    <p:sldId id="284" r:id="rId36"/>
    <p:sldId id="291" r:id="rId37"/>
    <p:sldId id="290" r:id="rId38"/>
    <p:sldId id="292" r:id="rId39"/>
    <p:sldId id="293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2280" y="-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086C6-644F-8D4B-AFEA-A7CD27FBF729}" type="datetimeFigureOut">
              <a:rPr lang="en-US" smtClean="0"/>
              <a:t>1/20/14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F8442-496C-1441-A4F2-13BA2CB9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66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92BA6-99D3-4741-B50A-A2CBDFD5407F}" type="datetimeFigureOut">
              <a:rPr lang="en-US" smtClean="0"/>
              <a:t>1/20/14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33A98-1E38-0C46-B7E7-7C64BF0237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614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CA04E-3BFB-484E-B89A-C9AF2FC89A63}" type="datetime1">
              <a:rPr lang="en-US" smtClean="0"/>
              <a:t>1/20/14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8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63BFF-2F8C-9341-A507-176F47DCF3E3}" type="datetime1">
              <a:rPr lang="en-US" smtClean="0"/>
              <a:t>1/20/14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37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BD916-2F10-174E-AE34-FCACBC3C2288}" type="datetime1">
              <a:rPr lang="en-US" smtClean="0"/>
              <a:t>1/20/14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39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52D5-B0D1-5948-86CD-7FB826C65BDF}" type="datetime1">
              <a:rPr lang="en-US" smtClean="0"/>
              <a:t>1/20/14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08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BAD75-6ADE-DA42-9ECF-86360C2534EF}" type="datetime1">
              <a:rPr lang="en-US" smtClean="0"/>
              <a:t>1/20/14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86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9D97-0BCE-4642-9E10-5C5847F85958}" type="datetime1">
              <a:rPr lang="en-US" smtClean="0"/>
              <a:t>1/20/14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94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ACD9-77FD-1549-8067-E5BE82E9D888}" type="datetime1">
              <a:rPr lang="en-US" smtClean="0"/>
              <a:t>1/20/14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6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45AC-60E4-AA4F-877E-12B1A657D76A}" type="datetime1">
              <a:rPr lang="en-US" smtClean="0"/>
              <a:t>1/20/14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7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7EC7-8529-DA42-9153-EF1FB2DD1DA4}" type="datetime1">
              <a:rPr lang="en-US" smtClean="0"/>
              <a:t>1/20/14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B1274-13AA-9947-A68E-A0DB73498762}" type="datetime1">
              <a:rPr lang="en-US" smtClean="0"/>
              <a:t>1/20/14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1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6F52-5AFF-2F40-A9FE-6BBCA3C00B8F}" type="datetime1">
              <a:rPr lang="en-US" smtClean="0"/>
              <a:t>1/20/14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6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D06C1-A7E4-B849-8BB6-AA006110D74C}" type="datetime1">
              <a:rPr lang="en-US" smtClean="0"/>
              <a:t>1/20/14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C14EA-9463-6049-9659-2E2C13878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7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hyperlink" Target="https://masi.vuse.vanderbilt.edu/index.php/File:Libgfortran.so.1.zip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zfsonlinux.org/epel.html" TargetMode="External"/><Relationship Id="rId3" Type="http://schemas.openxmlformats.org/officeDocument/2006/relationships/hyperlink" Target="http://archive.zfsonlinux.org/epel/zfs-release-1-3.el6.noarch.rpm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bennett.landman@vanderbil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Imaging Genetics with </a:t>
            </a:r>
            <a:br>
              <a:rPr lang="en-US" dirty="0" smtClean="0"/>
            </a:br>
            <a:r>
              <a:rPr lang="en-US" dirty="0" smtClean="0"/>
              <a:t>Scientific Linux 6.4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Bennett Landman</a:t>
            </a:r>
          </a:p>
          <a:p>
            <a:r>
              <a:rPr lang="en-US" dirty="0" smtClean="0"/>
              <a:t>Mary Ellen Koran</a:t>
            </a:r>
          </a:p>
          <a:p>
            <a:r>
              <a:rPr lang="en-US" dirty="0" smtClean="0"/>
              <a:t>Tricia Thornton-</a:t>
            </a:r>
            <a:r>
              <a:rPr lang="en-US" dirty="0" smtClean="0"/>
              <a:t>Wells</a:t>
            </a:r>
          </a:p>
          <a:p>
            <a:endParaRPr lang="en-US" sz="1900" b="1" dirty="0" smtClean="0"/>
          </a:p>
          <a:p>
            <a:r>
              <a:rPr lang="en-US" sz="1900" b="1" dirty="0" smtClean="0"/>
              <a:t>January 20, 2014 version 1.0</a:t>
            </a:r>
            <a:endParaRPr lang="en-US" sz="19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40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Log in. We are using SL 6.4 On </a:t>
            </a:r>
            <a:r>
              <a:rPr lang="en-US" dirty="0" err="1" smtClean="0"/>
              <a:t>VMWare</a:t>
            </a:r>
            <a:r>
              <a:rPr lang="en-US" dirty="0" smtClean="0"/>
              <a:t> Fusion 6</a:t>
            </a:r>
            <a:endParaRPr lang="en-US" dirty="0"/>
          </a:p>
        </p:txBody>
      </p:sp>
      <p:pic>
        <p:nvPicPr>
          <p:cNvPr id="4" name="Content Placeholder 3" descr="Screen Shot 2013-12-12 at 9.58.49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 the local user to </a:t>
            </a:r>
            <a:r>
              <a:rPr lang="en-US" dirty="0" err="1" smtClean="0"/>
              <a:t>sudoers</a:t>
            </a:r>
            <a:r>
              <a:rPr lang="en-US" dirty="0" smtClean="0"/>
              <a:t> so that you don</a:t>
            </a:r>
            <a:r>
              <a:rPr lang="fr-FR" dirty="0" smtClean="0"/>
              <a:t>’</a:t>
            </a:r>
            <a:r>
              <a:rPr lang="en-US" dirty="0" smtClean="0"/>
              <a:t>t need to be root. </a:t>
            </a:r>
            <a:br>
              <a:rPr lang="en-US" dirty="0" smtClean="0"/>
            </a:br>
            <a:r>
              <a:rPr lang="en-US" dirty="0" smtClean="0"/>
              <a:t>Use “</a:t>
            </a:r>
            <a:r>
              <a:rPr lang="en-US" dirty="0" err="1" smtClean="0"/>
              <a:t>su</a:t>
            </a:r>
            <a:r>
              <a:rPr lang="en-US" dirty="0" smtClean="0"/>
              <a:t>” then </a:t>
            </a:r>
            <a:r>
              <a:rPr lang="en-US" dirty="0" err="1" smtClean="0"/>
              <a:t>visudo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 descr="Screen Shot 2013-12-12 at 2.53.2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29" r="-15229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5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53235"/>
            <a:ext cx="9144000" cy="1281869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Setting up SOLAR (with ECLISPE)</a:t>
            </a:r>
            <a:endParaRPr lang="en-US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Part 1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Edit ~/.</a:t>
            </a:r>
            <a:r>
              <a:rPr lang="en-US" dirty="0" err="1" smtClean="0"/>
              <a:t>solar_reg</a:t>
            </a:r>
            <a:r>
              <a:rPr lang="en-US" dirty="0" smtClean="0"/>
              <a:t> and type the key for your SOLAR user</a:t>
            </a:r>
            <a:endParaRPr lang="en-US" dirty="0"/>
          </a:p>
        </p:txBody>
      </p:sp>
      <p:pic>
        <p:nvPicPr>
          <p:cNvPr id="4" name="Content Placeholder 3" descr="Screen Shot 2013-12-12 at 9.59.3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45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to the SOLAR website.</a:t>
            </a:r>
            <a:endParaRPr lang="en-US" dirty="0"/>
          </a:p>
        </p:txBody>
      </p:sp>
      <p:pic>
        <p:nvPicPr>
          <p:cNvPr id="4" name="Content Placeholder 3" descr="Screen Shot 2013-12-12 at 10.01.5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48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Download the most recent stable version of SOLAR. We are using the October 2013 release.</a:t>
            </a:r>
            <a:endParaRPr lang="en-US" dirty="0"/>
          </a:p>
        </p:txBody>
      </p:sp>
      <p:pic>
        <p:nvPicPr>
          <p:cNvPr id="4" name="Content Placeholder 3" descr="Screen Shot 2013-12-12 at 10.00.46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891" r="-23891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57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a directory for solar. We are using ~/solar. Unpack the download.</a:t>
            </a:r>
            <a:endParaRPr lang="en-US" dirty="0"/>
          </a:p>
        </p:txBody>
      </p:sp>
      <p:pic>
        <p:nvPicPr>
          <p:cNvPr id="4" name="Content Placeholder 3" descr="Screen Shot 2013-12-12 at 10.02.26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33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it: ./</a:t>
            </a:r>
            <a:r>
              <a:rPr lang="en-US" dirty="0" err="1" smtClean="0"/>
              <a:t>install_solar</a:t>
            </a:r>
            <a:r>
              <a:rPr lang="en-US" dirty="0" smtClean="0"/>
              <a:t> `</a:t>
            </a:r>
            <a:r>
              <a:rPr lang="en-US" dirty="0" err="1" smtClean="0"/>
              <a:t>pwd</a:t>
            </a:r>
            <a:r>
              <a:rPr lang="en-US" dirty="0" smtClean="0"/>
              <a:t>` `</a:t>
            </a:r>
            <a:r>
              <a:rPr lang="en-US" dirty="0" err="1" smtClean="0"/>
              <a:t>pwd</a:t>
            </a:r>
            <a:r>
              <a:rPr lang="en-US" dirty="0" smtClean="0"/>
              <a:t>`</a:t>
            </a:r>
            <a:endParaRPr lang="en-US" dirty="0"/>
          </a:p>
        </p:txBody>
      </p:sp>
      <p:pic>
        <p:nvPicPr>
          <p:cNvPr id="4" name="Content Placeholder 3" descr="Screen Shot 2013-12-12 at 10.02.5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93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</a:t>
            </a:r>
            <a:r>
              <a:rPr lang="en-US" dirty="0" err="1" smtClean="0"/>
              <a:t>rlwrap</a:t>
            </a:r>
            <a:r>
              <a:rPr lang="en-US" dirty="0" smtClean="0"/>
              <a:t>: ./</a:t>
            </a:r>
            <a:r>
              <a:rPr lang="en-US" dirty="0" err="1" smtClean="0"/>
              <a:t>install_rlwrap</a:t>
            </a:r>
            <a:endParaRPr lang="en-US" dirty="0"/>
          </a:p>
        </p:txBody>
      </p:sp>
      <p:pic>
        <p:nvPicPr>
          <p:cNvPr id="4" name="Content Placeholder 3" descr="Screen Shot 2013-12-12 at 10.04.46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07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Install the libgfortran.so.1 library (not included by default).</a:t>
            </a:r>
            <a:endParaRPr lang="en-US" dirty="0"/>
          </a:p>
        </p:txBody>
      </p:sp>
      <p:pic>
        <p:nvPicPr>
          <p:cNvPr id="8" name="Content Placeholder 7" descr="Screen Shot 2013-12-12 at 10.24.39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65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sure that solar starts without core dumping.</a:t>
            </a:r>
            <a:endParaRPr lang="en-US" dirty="0"/>
          </a:p>
        </p:txBody>
      </p:sp>
      <p:pic>
        <p:nvPicPr>
          <p:cNvPr id="4" name="Content Placeholder 3" descr="Screen Shot 2013-12-12 at 10.25.2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58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Aside: If you are using CENTOS 6.5 or Ubuntu 12.04 LTS (or other recent </a:t>
            </a:r>
            <a:r>
              <a:rPr lang="en-US" sz="3600" dirty="0"/>
              <a:t>L</a:t>
            </a:r>
            <a:r>
              <a:rPr lang="en-US" sz="3600" dirty="0" smtClean="0"/>
              <a:t>inux)</a:t>
            </a:r>
            <a:endParaRPr lang="en-US" sz="3600" dirty="0"/>
          </a:p>
        </p:txBody>
      </p:sp>
      <p:pic>
        <p:nvPicPr>
          <p:cNvPr id="5" name="Content Placeholder 4" descr="500px-Tux.sv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462" r="-55462"/>
          <a:stretch>
            <a:fillRect/>
          </a:stretch>
        </p:blipFill>
        <p:spPr>
          <a:xfrm>
            <a:off x="3888696" y="1600201"/>
            <a:ext cx="4798104" cy="263877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5087" y="4713852"/>
            <a:ext cx="7436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Copy libgfortran.so.1 to the solar/lib directory.</a:t>
            </a:r>
          </a:p>
          <a:p>
            <a:endParaRPr lang="en-US" dirty="0"/>
          </a:p>
          <a:p>
            <a:r>
              <a:rPr lang="en-US" dirty="0" smtClean="0"/>
              <a:t>Here is a copy that we pulled from Scientific Linux 6.4 64 bit:</a:t>
            </a:r>
          </a:p>
          <a:p>
            <a:r>
              <a:rPr lang="en-US" dirty="0" smtClean="0">
                <a:hlinkClick r:id="rId3"/>
              </a:rPr>
              <a:t>https://masi.vuse.vanderbilt.edu/index.php/File:Libgfortran.so.1.zip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037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 the solar directory to your path</a:t>
            </a:r>
            <a:endParaRPr lang="en-US" dirty="0"/>
          </a:p>
        </p:txBody>
      </p:sp>
      <p:pic>
        <p:nvPicPr>
          <p:cNvPr id="4" name="Content Placeholder 3" descr="Screen Shot 2013-12-12 at 10.26.24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07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53235"/>
            <a:ext cx="9144000" cy="1281869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Setting up </a:t>
            </a:r>
            <a:r>
              <a:rPr lang="en-US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OpenMX</a:t>
            </a:r>
            <a:r>
              <a:rPr lang="en-US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(with R and </a:t>
            </a:r>
            <a:r>
              <a:rPr lang="en-US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Rstudio</a:t>
            </a:r>
            <a:r>
              <a:rPr lang="en-US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)</a:t>
            </a:r>
            <a:endParaRPr lang="en-US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Part 2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44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Download the source for R 2.15.3 (NOT 3.X.X)</a:t>
            </a:r>
            <a:endParaRPr lang="en-US" dirty="0"/>
          </a:p>
        </p:txBody>
      </p:sp>
      <p:pic>
        <p:nvPicPr>
          <p:cNvPr id="6" name="Content Placeholder 5" descr="Screen Shot 2013-12-12 at 10.34.10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00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a directory for R. We are using ~/R. Unpack the download.</a:t>
            </a:r>
            <a:endParaRPr lang="en-US" dirty="0"/>
          </a:p>
        </p:txBody>
      </p:sp>
      <p:pic>
        <p:nvPicPr>
          <p:cNvPr id="5" name="Content Placeholder 4" descr="Screen Shot 2013-12-12 at 10.37.3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22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 ‘</a:t>
            </a:r>
            <a:r>
              <a:rPr lang="en-US" dirty="0" err="1" smtClean="0"/>
              <a:t>sudo</a:t>
            </a:r>
            <a:r>
              <a:rPr lang="en-US" dirty="0" smtClean="0"/>
              <a:t> ./configure –enable-R-</a:t>
            </a:r>
            <a:r>
              <a:rPr lang="en-US" dirty="0" err="1" smtClean="0"/>
              <a:t>shlib</a:t>
            </a:r>
            <a:r>
              <a:rPr lang="en-US" dirty="0" smtClean="0"/>
              <a:t>’</a:t>
            </a:r>
            <a:br>
              <a:rPr lang="en-US" dirty="0" smtClean="0"/>
            </a:br>
            <a:r>
              <a:rPr lang="en-US" dirty="0" smtClean="0"/>
              <a:t>We are not worried about building HTML manuals. </a:t>
            </a:r>
            <a:endParaRPr lang="en-US" dirty="0"/>
          </a:p>
        </p:txBody>
      </p:sp>
      <p:pic>
        <p:nvPicPr>
          <p:cNvPr id="4" name="Content Placeholder 3" descr="Screen Shot 2013-12-12 at 10.38.4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83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‘</a:t>
            </a:r>
            <a:r>
              <a:rPr lang="en-US" dirty="0" err="1" smtClean="0"/>
              <a:t>sudo</a:t>
            </a:r>
            <a:r>
              <a:rPr lang="en-US" dirty="0" smtClean="0"/>
              <a:t> make ’</a:t>
            </a:r>
            <a:endParaRPr lang="en-US" dirty="0"/>
          </a:p>
        </p:txBody>
      </p:sp>
      <p:pic>
        <p:nvPicPr>
          <p:cNvPr id="4" name="Content Placeholder 3" descr="Screen Shot 2013-12-12 at 10.48.28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05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 ‘make check’</a:t>
            </a:r>
            <a:br>
              <a:rPr lang="en-US" dirty="0" smtClean="0"/>
            </a:br>
            <a:r>
              <a:rPr lang="en-US" dirty="0" smtClean="0"/>
              <a:t>Verify that there are no errors.</a:t>
            </a:r>
            <a:endParaRPr lang="en-US" dirty="0"/>
          </a:p>
        </p:txBody>
      </p:sp>
      <p:pic>
        <p:nvPicPr>
          <p:cNvPr id="4" name="Content Placeholder 3" descr="Screen Shot 2013-12-12 at 10.51.10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32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R’s bin directory to your path</a:t>
            </a:r>
            <a:endParaRPr lang="en-US" dirty="0"/>
          </a:p>
        </p:txBody>
      </p:sp>
      <p:pic>
        <p:nvPicPr>
          <p:cNvPr id="4" name="Content Placeholder 3" descr="Screen Shot 2013-12-12 at 10.51.59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6" r="-2821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60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Log out. Log in. </a:t>
            </a:r>
            <a:br>
              <a:rPr lang="en-US" dirty="0" smtClean="0"/>
            </a:br>
            <a:r>
              <a:rPr lang="en-US" dirty="0" smtClean="0"/>
              <a:t>Download R studio (without installer)</a:t>
            </a:r>
            <a:endParaRPr lang="en-US" dirty="0"/>
          </a:p>
        </p:txBody>
      </p:sp>
      <p:pic>
        <p:nvPicPr>
          <p:cNvPr id="6" name="Content Placeholder 5" descr="Screen Shot 2013-12-12 at 10.57.1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76" r="-23976"/>
          <a:stretch>
            <a:fillRect/>
          </a:stretch>
        </p:blipFill>
        <p:spPr/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2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a directory for R studio and unpack the </a:t>
            </a:r>
            <a:r>
              <a:rPr lang="en-US" dirty="0" err="1" smtClean="0"/>
              <a:t>tar.gz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tar </a:t>
            </a:r>
            <a:r>
              <a:rPr lang="en-US" sz="2200" dirty="0" err="1" smtClean="0"/>
              <a:t>xvzf</a:t>
            </a:r>
            <a:r>
              <a:rPr lang="en-US" sz="2200" dirty="0" smtClean="0"/>
              <a:t> ~/Downloads/rstudio-0.98.490-x86_64-fedora.tar.gz </a:t>
            </a:r>
            <a:br>
              <a:rPr lang="en-US" sz="2200" dirty="0" smtClean="0"/>
            </a:br>
            <a:endParaRPr lang="en-US" sz="2200" dirty="0"/>
          </a:p>
        </p:txBody>
      </p:sp>
      <p:pic>
        <p:nvPicPr>
          <p:cNvPr id="4" name="Content Placeholder 3" descr="Screen Shot 2013-12-12 at 10.59.4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76" r="-2397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31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by running ./</a:t>
            </a:r>
            <a:r>
              <a:rPr lang="en-US" dirty="0" err="1" smtClean="0"/>
              <a:t>rstudio</a:t>
            </a:r>
            <a:endParaRPr lang="en-US" dirty="0"/>
          </a:p>
        </p:txBody>
      </p:sp>
      <p:pic>
        <p:nvPicPr>
          <p:cNvPr id="4" name="Content Placeholder 3" descr="Screen Shot 2013-12-12 at 2.50.4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93" r="-25393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94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</a:t>
            </a:r>
            <a:r>
              <a:rPr lang="en-US" dirty="0" err="1" smtClean="0"/>
              <a:t>rstudio</a:t>
            </a:r>
            <a:r>
              <a:rPr lang="en-US" dirty="0" smtClean="0"/>
              <a:t>/bin to your path</a:t>
            </a:r>
            <a:endParaRPr lang="en-US" dirty="0"/>
          </a:p>
        </p:txBody>
      </p:sp>
      <p:pic>
        <p:nvPicPr>
          <p:cNvPr id="4" name="Content Placeholder 3" descr="Screen Shot 2013-12-12 at 2.52.0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93" r="-25393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99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Log out and log in to complete the install proces</a:t>
            </a:r>
            <a:r>
              <a:rPr lang="en-US" dirty="0"/>
              <a:t>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9" name="Content Placeholder 8" descr="Screen Shot 2013-12-12 at 2.54.34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22" r="-1632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76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53235"/>
            <a:ext cx="9144000" cy="1281869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Running SOLAR and </a:t>
            </a:r>
            <a:r>
              <a:rPr lang="en-US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OpenMX</a:t>
            </a:r>
            <a:r>
              <a:rPr lang="en-US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with Simulated Data (for ACE models)</a:t>
            </a:r>
            <a:endParaRPr lang="en-US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Part 3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42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Download the example scripts.</a:t>
            </a:r>
            <a:br>
              <a:rPr lang="en-US" dirty="0" smtClean="0"/>
            </a:br>
            <a:r>
              <a:rPr lang="en-US" dirty="0" smtClean="0"/>
              <a:t>~/Desktop/</a:t>
            </a:r>
            <a:r>
              <a:rPr lang="en-US" dirty="0" err="1" smtClean="0"/>
              <a:t>MEK_ACE_Demo_R_Scripts</a:t>
            </a:r>
            <a:endParaRPr lang="en-US" dirty="0"/>
          </a:p>
        </p:txBody>
      </p:sp>
      <p:pic>
        <p:nvPicPr>
          <p:cNvPr id="6" name="Content Placeholder 5" descr="Screen Shot 2013-12-12 at 3.02.5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05" r="-23405"/>
          <a:stretch>
            <a:fillRect/>
          </a:stretch>
        </p:blipFill>
        <p:spPr/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67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Install R package g-plots on the command line (needed for 2.15 support)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curl -O http://</a:t>
            </a:r>
            <a:r>
              <a:rPr lang="en-US" dirty="0" err="1" smtClean="0"/>
              <a:t>cran.ma.imperial.ac.uk</a:t>
            </a:r>
            <a:r>
              <a:rPr lang="en-US" dirty="0" smtClean="0"/>
              <a:t>/</a:t>
            </a:r>
            <a:r>
              <a:rPr lang="en-US" dirty="0" err="1" smtClean="0"/>
              <a:t>src</a:t>
            </a:r>
            <a:r>
              <a:rPr lang="en-US" dirty="0" smtClean="0"/>
              <a:t>/</a:t>
            </a:r>
            <a:r>
              <a:rPr lang="en-US" dirty="0" err="1" smtClean="0"/>
              <a:t>contrib</a:t>
            </a:r>
            <a:r>
              <a:rPr lang="en-US" dirty="0" smtClean="0"/>
              <a:t>/Archive/</a:t>
            </a:r>
            <a:r>
              <a:rPr lang="en-US" dirty="0" err="1" smtClean="0"/>
              <a:t>gplots</a:t>
            </a:r>
            <a:r>
              <a:rPr lang="en-US" dirty="0" smtClean="0"/>
              <a:t>/gplots_2.6.0.tar.gz</a:t>
            </a:r>
          </a:p>
          <a:p>
            <a:r>
              <a:rPr lang="en-US" dirty="0" smtClean="0"/>
              <a:t>tar </a:t>
            </a:r>
            <a:r>
              <a:rPr lang="en-US" dirty="0" err="1" smtClean="0"/>
              <a:t>xzf</a:t>
            </a:r>
            <a:r>
              <a:rPr lang="en-US" dirty="0" smtClean="0"/>
              <a:t> gplots_2.6.0.tar.gz</a:t>
            </a:r>
          </a:p>
          <a:p>
            <a:endParaRPr lang="en-US" dirty="0" smtClean="0"/>
          </a:p>
          <a:p>
            <a:r>
              <a:rPr lang="en-US" dirty="0" smtClean="0"/>
              <a:t>cat &lt;&lt;EOF &gt; /</a:t>
            </a:r>
            <a:r>
              <a:rPr lang="en-US" dirty="0" err="1" smtClean="0"/>
              <a:t>tmp</a:t>
            </a:r>
            <a:r>
              <a:rPr lang="en-US" dirty="0" smtClean="0"/>
              <a:t>/</a:t>
            </a:r>
            <a:r>
              <a:rPr lang="en-US" dirty="0" err="1" smtClean="0"/>
              <a:t>inst.sh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options(repos=structure(c(CRAN="http://</a:t>
            </a:r>
            <a:r>
              <a:rPr lang="en-US" dirty="0" err="1" smtClean="0"/>
              <a:t>cran.ma.imperial.ac.uk</a:t>
            </a:r>
            <a:r>
              <a:rPr lang="en-US" dirty="0" smtClean="0"/>
              <a:t>")))</a:t>
            </a:r>
          </a:p>
          <a:p>
            <a:endParaRPr lang="en-US" dirty="0" smtClean="0"/>
          </a:p>
          <a:p>
            <a:r>
              <a:rPr lang="en-US" dirty="0" err="1" smtClean="0"/>
              <a:t>install.packages</a:t>
            </a:r>
            <a:r>
              <a:rPr lang="en-US" dirty="0" smtClean="0"/>
              <a:t>("</a:t>
            </a:r>
            <a:r>
              <a:rPr lang="en-US" dirty="0" err="1" smtClean="0"/>
              <a:t>gtools</a:t>
            </a:r>
            <a:r>
              <a:rPr lang="en-US" dirty="0" smtClean="0"/>
              <a:t>")</a:t>
            </a:r>
          </a:p>
          <a:p>
            <a:r>
              <a:rPr lang="en-US" dirty="0" err="1" smtClean="0"/>
              <a:t>install.packages</a:t>
            </a:r>
            <a:r>
              <a:rPr lang="en-US" dirty="0" smtClean="0"/>
              <a:t>("</a:t>
            </a:r>
            <a:r>
              <a:rPr lang="en-US" dirty="0" err="1" smtClean="0"/>
              <a:t>gdata</a:t>
            </a:r>
            <a:r>
              <a:rPr lang="en-US" dirty="0" smtClean="0"/>
              <a:t>")</a:t>
            </a:r>
          </a:p>
          <a:p>
            <a:r>
              <a:rPr lang="en-US" dirty="0" err="1" smtClean="0"/>
              <a:t>install.packages</a:t>
            </a:r>
            <a:r>
              <a:rPr lang="en-US" dirty="0" smtClean="0"/>
              <a:t>("</a:t>
            </a:r>
            <a:r>
              <a:rPr lang="en-US" dirty="0" err="1" smtClean="0"/>
              <a:t>gplots</a:t>
            </a:r>
            <a:r>
              <a:rPr lang="en-US" dirty="0" smtClean="0"/>
              <a:t>", repos = NULL, type="source")</a:t>
            </a:r>
          </a:p>
          <a:p>
            <a:r>
              <a:rPr lang="en-US" dirty="0" smtClean="0"/>
              <a:t>EOF</a:t>
            </a:r>
          </a:p>
          <a:p>
            <a:endParaRPr lang="en-US" dirty="0" smtClean="0"/>
          </a:p>
          <a:p>
            <a:r>
              <a:rPr lang="en-US" dirty="0" err="1" smtClean="0"/>
              <a:t>Rscript</a:t>
            </a:r>
            <a:r>
              <a:rPr lang="en-US" dirty="0" smtClean="0"/>
              <a:t> /</a:t>
            </a:r>
            <a:r>
              <a:rPr lang="en-US" dirty="0" err="1" smtClean="0"/>
              <a:t>tmp</a:t>
            </a:r>
            <a:r>
              <a:rPr lang="en-US" dirty="0" smtClean="0"/>
              <a:t>/</a:t>
            </a:r>
            <a:r>
              <a:rPr lang="en-US" dirty="0" err="1" smtClean="0"/>
              <a:t>inst.sh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20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Gplots</a:t>
            </a:r>
            <a:r>
              <a:rPr lang="en-US" dirty="0" smtClean="0"/>
              <a:t> installed</a:t>
            </a:r>
            <a:endParaRPr lang="en-US" dirty="0"/>
          </a:p>
        </p:txBody>
      </p:sp>
      <p:pic>
        <p:nvPicPr>
          <p:cNvPr id="4" name="Content Placeholder 3" descr="Screen Shot 2013-12-12 at 3.12.03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33" r="-27033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28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Open R studio and open the first file. </a:t>
            </a:r>
            <a:endParaRPr lang="en-US" dirty="0"/>
          </a:p>
        </p:txBody>
      </p:sp>
      <p:pic>
        <p:nvPicPr>
          <p:cNvPr id="4" name="Content Placeholder 3" descr="Screen Shot 2013-12-12 at 3.05.40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33" r="-27033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41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Install </a:t>
            </a:r>
            <a:r>
              <a:rPr lang="en-US" dirty="0" err="1" smtClean="0"/>
              <a:t>OpenMX</a:t>
            </a:r>
            <a:r>
              <a:rPr lang="en-US" dirty="0" smtClean="0"/>
              <a:t> in R with:</a:t>
            </a:r>
            <a:br>
              <a:rPr lang="en-US" dirty="0" smtClean="0"/>
            </a:br>
            <a:r>
              <a:rPr lang="en-US" sz="2200" b="1" dirty="0"/>
              <a:t>source</a:t>
            </a:r>
            <a:r>
              <a:rPr lang="en-US" sz="2200" dirty="0"/>
              <a:t>('http://</a:t>
            </a:r>
            <a:r>
              <a:rPr lang="en-US" sz="2200" dirty="0" err="1"/>
              <a:t>openmx.psyc.virginia.edu</a:t>
            </a:r>
            <a:r>
              <a:rPr lang="en-US" sz="2200" dirty="0"/>
              <a:t>/</a:t>
            </a:r>
            <a:r>
              <a:rPr lang="en-US" sz="2200" dirty="0" err="1"/>
              <a:t>getOpenMx.R</a:t>
            </a:r>
            <a:r>
              <a:rPr lang="en-US" sz="2200" dirty="0"/>
              <a:t>')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Screen Shot 2013-12-12 at 3.16.00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33" r="-27033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19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Install package psych</a:t>
            </a:r>
            <a:br>
              <a:rPr lang="en-US" dirty="0" smtClean="0"/>
            </a:br>
            <a:r>
              <a:rPr lang="en-US" sz="1500" dirty="0" err="1" smtClean="0">
                <a:latin typeface="Courier"/>
                <a:cs typeface="Courier"/>
              </a:rPr>
              <a:t>install.packages</a:t>
            </a:r>
            <a:r>
              <a:rPr lang="en-US" sz="1500" dirty="0" smtClean="0">
                <a:latin typeface="Courier"/>
                <a:cs typeface="Courier"/>
              </a:rPr>
              <a:t>(</a:t>
            </a:r>
            <a:r>
              <a:rPr lang="en-US" sz="1500" dirty="0" err="1" smtClean="0">
                <a:latin typeface="Courier"/>
                <a:cs typeface="Courier"/>
              </a:rPr>
              <a:t>pkgs</a:t>
            </a:r>
            <a:r>
              <a:rPr lang="en-US" sz="1500" dirty="0" smtClean="0">
                <a:latin typeface="Courier"/>
                <a:cs typeface="Courier"/>
              </a:rPr>
              <a:t> = ‘psych’)</a:t>
            </a:r>
            <a:endParaRPr lang="en-US" sz="1500" dirty="0">
              <a:latin typeface="Courier"/>
              <a:cs typeface="Courier"/>
            </a:endParaRPr>
          </a:p>
        </p:txBody>
      </p:sp>
      <p:pic>
        <p:nvPicPr>
          <p:cNvPr id="5" name="Content Placeholder 4" descr="Screen Shot 2013-12-12 at 3.23.5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46" b="17546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22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Install </a:t>
            </a:r>
            <a:r>
              <a:rPr lang="en-US" dirty="0"/>
              <a:t>p</a:t>
            </a:r>
            <a:r>
              <a:rPr lang="en-US" dirty="0" smtClean="0"/>
              <a:t>ackage reshape2 </a:t>
            </a:r>
            <a:br>
              <a:rPr lang="en-US" dirty="0" smtClean="0"/>
            </a:br>
            <a:r>
              <a:rPr lang="en-US" sz="1100" dirty="0" err="1">
                <a:latin typeface="Courier"/>
                <a:cs typeface="Courier"/>
              </a:rPr>
              <a:t>install.packages</a:t>
            </a:r>
            <a:r>
              <a:rPr lang="en-US" sz="1100" dirty="0">
                <a:latin typeface="Courier"/>
                <a:cs typeface="Courier"/>
              </a:rPr>
              <a:t>(</a:t>
            </a:r>
            <a:r>
              <a:rPr lang="en-US" sz="1100" dirty="0" err="1">
                <a:latin typeface="Courier"/>
                <a:cs typeface="Courier"/>
              </a:rPr>
              <a:t>pkgs</a:t>
            </a:r>
            <a:r>
              <a:rPr lang="en-US" sz="1100" dirty="0">
                <a:latin typeface="Courier"/>
                <a:cs typeface="Courier"/>
              </a:rPr>
              <a:t> = </a:t>
            </a:r>
            <a:r>
              <a:rPr lang="en-US" sz="1100" dirty="0" smtClean="0">
                <a:latin typeface="Courier"/>
                <a:cs typeface="Courier"/>
              </a:rPr>
              <a:t>‘reshape2’</a:t>
            </a:r>
            <a:r>
              <a:rPr lang="en-US" sz="1100" dirty="0">
                <a:latin typeface="Courier"/>
                <a:cs typeface="Courier"/>
              </a:rPr>
              <a:t>)</a:t>
            </a:r>
          </a:p>
        </p:txBody>
      </p:sp>
      <p:pic>
        <p:nvPicPr>
          <p:cNvPr id="5" name="Content Placeholder 4" descr="Screen Shot 2013-12-12 at 3.24.3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33" r="-27033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18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can browse the code and run line by line with the editor. </a:t>
            </a:r>
            <a:endParaRPr lang="en-US" dirty="0"/>
          </a:p>
        </p:txBody>
      </p:sp>
      <p:pic>
        <p:nvPicPr>
          <p:cNvPr id="4" name="Content Placeholder 3" descr="Screen Shot 2013-12-12 at 3.06.36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33" r="-27033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80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Running Step 1 (R simulation and </a:t>
            </a:r>
            <a:r>
              <a:rPr lang="en-US" dirty="0" err="1" smtClean="0"/>
              <a:t>OpenMX</a:t>
            </a:r>
            <a:r>
              <a:rPr lang="en-US" dirty="0" smtClean="0"/>
              <a:t>) takes about 12 hours*.</a:t>
            </a:r>
          </a:p>
          <a:p>
            <a:r>
              <a:rPr lang="en-US" dirty="0" smtClean="0"/>
              <a:t>Running Step 2 (SOLAR commands) takes about </a:t>
            </a:r>
          </a:p>
          <a:p>
            <a:r>
              <a:rPr lang="en-US" dirty="0" smtClean="0"/>
              <a:t>Running Step 3 (aggregating and graphing results) takes about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* on a single core of a 2.9 GHz i7 </a:t>
            </a:r>
            <a:r>
              <a:rPr lang="en-US" dirty="0" err="1" smtClean="0"/>
              <a:t>Macbook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82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can run the demos from the command line with R in each of the directories: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mkdir</a:t>
            </a:r>
            <a:r>
              <a:rPr lang="en-US" sz="2400" dirty="0" smtClean="0">
                <a:latin typeface="Courier"/>
                <a:cs typeface="Courier"/>
              </a:rPr>
              <a:t> ~/</a:t>
            </a:r>
            <a:r>
              <a:rPr lang="en-US" sz="2400" dirty="0" err="1" smtClean="0">
                <a:latin typeface="Courier"/>
                <a:cs typeface="Courier"/>
              </a:rPr>
              <a:t>MEKDemo</a:t>
            </a:r>
            <a:endParaRPr lang="en-US" sz="2400" dirty="0" smtClean="0">
              <a:latin typeface="Courier"/>
              <a:cs typeface="Courier"/>
            </a:endParaRPr>
          </a:p>
          <a:p>
            <a:r>
              <a:rPr lang="en-US" sz="2400" dirty="0" smtClean="0">
                <a:latin typeface="Courier"/>
                <a:cs typeface="Courier"/>
              </a:rPr>
              <a:t>R &lt; Solar_OpenMX_simulatetwins2.R --no-save &gt; Solar_OpenMX_simulatetwins2.R.log</a:t>
            </a:r>
          </a:p>
          <a:p>
            <a:r>
              <a:rPr lang="en-US" sz="2400" dirty="0" smtClean="0">
                <a:latin typeface="Courier"/>
                <a:cs typeface="Courier"/>
              </a:rPr>
              <a:t>R &lt; </a:t>
            </a:r>
            <a:r>
              <a:rPr lang="en-US" sz="2400" dirty="0" err="1" smtClean="0">
                <a:latin typeface="Courier"/>
                <a:cs typeface="Courier"/>
              </a:rPr>
              <a:t>Solar_OpenMX_simulatetwins_Common.R</a:t>
            </a:r>
            <a:r>
              <a:rPr lang="en-US" sz="2400" dirty="0" smtClean="0">
                <a:latin typeface="Courier"/>
                <a:cs typeface="Courier"/>
              </a:rPr>
              <a:t> --no-save &gt; </a:t>
            </a:r>
            <a:r>
              <a:rPr lang="en-US" sz="2400" dirty="0" err="1" smtClean="0">
                <a:latin typeface="Courier"/>
                <a:cs typeface="Courier"/>
              </a:rPr>
              <a:t>Solar_OpenMX_simulatetwins_Common.R.logR</a:t>
            </a:r>
            <a:r>
              <a:rPr lang="en-US" sz="2400" dirty="0" smtClean="0">
                <a:latin typeface="Courier"/>
                <a:cs typeface="Courier"/>
              </a:rPr>
              <a:t> &lt; </a:t>
            </a:r>
            <a:r>
              <a:rPr lang="en-US" sz="2400" dirty="0" err="1" smtClean="0">
                <a:latin typeface="Courier"/>
                <a:cs typeface="Courier"/>
              </a:rPr>
              <a:t>Simulate_nuc_ACE_Solar.R</a:t>
            </a:r>
            <a:r>
              <a:rPr lang="en-US" sz="2400" dirty="0" smtClean="0">
                <a:latin typeface="Courier"/>
                <a:cs typeface="Courier"/>
              </a:rPr>
              <a:t> --no-save &gt; </a:t>
            </a:r>
            <a:r>
              <a:rPr lang="en-US" sz="2400" dirty="0" err="1" smtClean="0">
                <a:latin typeface="Courier"/>
                <a:cs typeface="Courier"/>
              </a:rPr>
              <a:t>Simulate_nuc_ACE_Solar.R.log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</a:p>
          <a:p>
            <a:r>
              <a:rPr lang="en-US" sz="2400" dirty="0" smtClean="0">
                <a:latin typeface="Courier"/>
                <a:cs typeface="Courier"/>
              </a:rPr>
              <a:t>R &lt; </a:t>
            </a:r>
            <a:r>
              <a:rPr lang="en-US" sz="2400" dirty="0" err="1" smtClean="0">
                <a:latin typeface="Courier"/>
                <a:cs typeface="Courier"/>
              </a:rPr>
              <a:t>Simulate_grandnuc_ACE_Solar.R</a:t>
            </a:r>
            <a:r>
              <a:rPr lang="en-US" sz="2400" dirty="0" smtClean="0">
                <a:latin typeface="Courier"/>
                <a:cs typeface="Courier"/>
              </a:rPr>
              <a:t> –no-save &gt; </a:t>
            </a:r>
            <a:r>
              <a:rPr lang="en-US" sz="2400" dirty="0" err="1" smtClean="0">
                <a:latin typeface="Courier"/>
                <a:cs typeface="Courier"/>
              </a:rPr>
              <a:t>Simulate_grandnuc_ACE_Solar.R.log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</a:p>
          <a:p>
            <a:endParaRPr lang="en-US" sz="2400" dirty="0" smtClean="0">
              <a:latin typeface="Courier"/>
              <a:cs typeface="Courier"/>
            </a:endParaRPr>
          </a:p>
          <a:p>
            <a:endParaRPr lang="en-US" sz="2400" dirty="0" smtClean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98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can watch the jobs run with “top”</a:t>
            </a:r>
            <a:endParaRPr lang="en-US" dirty="0"/>
          </a:p>
        </p:txBody>
      </p:sp>
      <p:pic>
        <p:nvPicPr>
          <p:cNvPr id="5" name="Content Placeholder 4" descr="Screen Shot 2013-12-12 at 5.30.4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33" r="-27033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90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 </a:t>
            </a:r>
            <a:r>
              <a:rPr lang="en-US" sz="2800" dirty="0" err="1" smtClean="0"/>
              <a:t>OpenMX</a:t>
            </a:r>
            <a:r>
              <a:rPr lang="en-US" sz="2800" dirty="0" smtClean="0"/>
              <a:t> R files general script files for SOLAR. In production, we submit these to a cluster for quick processing. 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39</a:t>
            </a:fld>
            <a:endParaRPr lang="en-US"/>
          </a:p>
        </p:txBody>
      </p:sp>
      <p:pic>
        <p:nvPicPr>
          <p:cNvPr id="5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rcRect t="19245" b="1924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590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a partition to store </a:t>
            </a:r>
            <a:br>
              <a:rPr lang="en-US" dirty="0" smtClean="0"/>
            </a:br>
            <a:r>
              <a:rPr lang="en-US" dirty="0" smtClean="0"/>
              <a:t>the output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simulations in “</a:t>
            </a:r>
            <a:r>
              <a:rPr lang="en-US" dirty="0" err="1" smtClean="0"/>
              <a:t>R_Scripts</a:t>
            </a:r>
            <a:r>
              <a:rPr lang="en-US" dirty="0"/>
              <a:t>” create </a:t>
            </a:r>
            <a:r>
              <a:rPr lang="en-US" dirty="0" smtClean="0"/>
              <a:t>11.5M files in 27GB. This causes problems for “</a:t>
            </a:r>
            <a:r>
              <a:rPr lang="en-US" dirty="0" err="1" smtClean="0"/>
              <a:t>ext</a:t>
            </a:r>
            <a:r>
              <a:rPr lang="en-US" dirty="0" smtClean="0"/>
              <a:t>”, “fat”, and “</a:t>
            </a:r>
            <a:r>
              <a:rPr lang="en-US" dirty="0" err="1" smtClean="0"/>
              <a:t>ntfs</a:t>
            </a:r>
            <a:r>
              <a:rPr lang="en-US" dirty="0" smtClean="0"/>
              <a:t>” file systems. We strongly recommend using </a:t>
            </a:r>
            <a:r>
              <a:rPr lang="en-US" dirty="0" err="1" smtClean="0"/>
              <a:t>zfs</a:t>
            </a:r>
            <a:r>
              <a:rPr lang="en-US" dirty="0" smtClean="0"/>
              <a:t> to create a file system that can handle many small files. We created a second 32 GB disk and attached it to our VM.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53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install </a:t>
            </a:r>
            <a:r>
              <a:rPr lang="en-US" dirty="0" err="1" smtClean="0"/>
              <a:t>zfs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Using: </a:t>
            </a:r>
            <a:r>
              <a:rPr lang="en-US" dirty="0">
                <a:hlinkClick r:id="rId2"/>
              </a:rPr>
              <a:t>http://zfsonlinux.org/</a:t>
            </a:r>
            <a:r>
              <a:rPr lang="en-US" dirty="0" smtClean="0">
                <a:hlinkClick r:id="rId2"/>
              </a:rPr>
              <a:t>epel.html</a:t>
            </a:r>
            <a:endParaRPr lang="en-US" dirty="0" smtClean="0"/>
          </a:p>
          <a:p>
            <a:r>
              <a:rPr lang="en-US" dirty="0" err="1"/>
              <a:t>sudo</a:t>
            </a:r>
            <a:r>
              <a:rPr lang="en-US" dirty="0"/>
              <a:t> yum </a:t>
            </a:r>
            <a:r>
              <a:rPr lang="en-US" dirty="0" err="1"/>
              <a:t>localinstall</a:t>
            </a:r>
            <a:r>
              <a:rPr lang="en-US" dirty="0"/>
              <a:t> --</a:t>
            </a:r>
            <a:r>
              <a:rPr lang="en-US" dirty="0" err="1"/>
              <a:t>nogpgcheck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http://</a:t>
            </a:r>
            <a:r>
              <a:rPr lang="en-US" dirty="0" err="1">
                <a:hlinkClick r:id="rId3"/>
              </a:rPr>
              <a:t>archive.zfsonlinux.org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epel</a:t>
            </a:r>
            <a:r>
              <a:rPr lang="en-US" dirty="0">
                <a:hlinkClick r:id="rId3"/>
              </a:rPr>
              <a:t>/zfs-release-1-3.el6.noarch.rpm</a:t>
            </a:r>
            <a:endParaRPr lang="en-US" dirty="0"/>
          </a:p>
          <a:p>
            <a:r>
              <a:rPr lang="en-US" dirty="0" err="1" smtClean="0"/>
              <a:t>sudo</a:t>
            </a:r>
            <a:r>
              <a:rPr lang="en-US" dirty="0" smtClean="0"/>
              <a:t> </a:t>
            </a:r>
            <a:r>
              <a:rPr lang="en-US" dirty="0"/>
              <a:t>yum install </a:t>
            </a:r>
            <a:r>
              <a:rPr lang="en-US" dirty="0" err="1"/>
              <a:t>zfs</a:t>
            </a:r>
            <a:r>
              <a:rPr lang="en-US" dirty="0"/>
              <a:t> </a:t>
            </a:r>
            <a:r>
              <a:rPr lang="en-US" dirty="0" err="1"/>
              <a:t>sudo</a:t>
            </a:r>
            <a:r>
              <a:rPr lang="en-US" dirty="0"/>
              <a:t> yum install </a:t>
            </a:r>
            <a:r>
              <a:rPr lang="en-US" dirty="0" err="1"/>
              <a:t>zfs</a:t>
            </a:r>
            <a:r>
              <a:rPr 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803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 initialize </a:t>
            </a:r>
            <a:r>
              <a:rPr lang="en-US" dirty="0" err="1" smtClean="0"/>
              <a:t>zfs</a:t>
            </a:r>
            <a:r>
              <a:rPr lang="en-US" dirty="0" smtClean="0"/>
              <a:t> to the 2</a:t>
            </a:r>
            <a:r>
              <a:rPr lang="en-US" baseline="30000" dirty="0" smtClean="0"/>
              <a:t>nd</a:t>
            </a:r>
            <a:r>
              <a:rPr lang="en-US" dirty="0" smtClean="0"/>
              <a:t> virtual hard drive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zfs</a:t>
            </a:r>
            <a:r>
              <a:rPr lang="en-US" dirty="0" smtClean="0"/>
              <a:t> create –f data /</a:t>
            </a:r>
            <a:r>
              <a:rPr lang="en-US" dirty="0" err="1" smtClean="0"/>
              <a:t>dev</a:t>
            </a:r>
            <a:r>
              <a:rPr lang="en-US" dirty="0" smtClean="0"/>
              <a:t>/sdb1</a:t>
            </a:r>
          </a:p>
          <a:p>
            <a:endParaRPr lang="en-US" dirty="0" smtClean="0"/>
          </a:p>
          <a:p>
            <a:r>
              <a:rPr lang="en-US" dirty="0" smtClean="0"/>
              <a:t>Then, </a:t>
            </a:r>
            <a:r>
              <a:rPr lang="en-US" dirty="0" err="1" smtClean="0"/>
              <a:t>zfs</a:t>
            </a:r>
            <a:r>
              <a:rPr lang="en-US" dirty="0" smtClean="0"/>
              <a:t> will automatically mount the data to /data</a:t>
            </a:r>
          </a:p>
          <a:p>
            <a:r>
              <a:rPr lang="en-US" sz="1700" dirty="0">
                <a:latin typeface="Courier"/>
                <a:cs typeface="Courier"/>
              </a:rPr>
              <a:t>[</a:t>
            </a:r>
            <a:r>
              <a:rPr lang="en-US" sz="1700" dirty="0" err="1">
                <a:latin typeface="Courier"/>
                <a:cs typeface="Courier"/>
              </a:rPr>
              <a:t>landmaba@localhost</a:t>
            </a:r>
            <a:r>
              <a:rPr lang="en-US" sz="1700" dirty="0">
                <a:latin typeface="Courier"/>
                <a:cs typeface="Courier"/>
              </a:rPr>
              <a:t> twins]$ </a:t>
            </a:r>
            <a:r>
              <a:rPr lang="en-US" sz="1700" dirty="0" err="1">
                <a:latin typeface="Courier"/>
                <a:cs typeface="Courier"/>
              </a:rPr>
              <a:t>df</a:t>
            </a:r>
            <a:r>
              <a:rPr lang="en-US" sz="1700" dirty="0">
                <a:latin typeface="Courier"/>
                <a:cs typeface="Courier"/>
              </a:rPr>
              <a:t> -h</a:t>
            </a:r>
          </a:p>
          <a:p>
            <a:r>
              <a:rPr lang="en-US" sz="1700" dirty="0" err="1">
                <a:latin typeface="Courier"/>
                <a:cs typeface="Courier"/>
              </a:rPr>
              <a:t>Filesystem</a:t>
            </a:r>
            <a:r>
              <a:rPr lang="en-US" sz="1700" dirty="0">
                <a:latin typeface="Courier"/>
                <a:cs typeface="Courier"/>
              </a:rPr>
              <a:t>                    Size  Used Avail Use% Mounted on</a:t>
            </a:r>
          </a:p>
          <a:p>
            <a:r>
              <a:rPr lang="en-US" sz="1700" dirty="0">
                <a:latin typeface="Courier"/>
                <a:cs typeface="Courier"/>
              </a:rPr>
              <a:t>/</a:t>
            </a:r>
            <a:r>
              <a:rPr lang="en-US" sz="1700" dirty="0" err="1">
                <a:latin typeface="Courier"/>
                <a:cs typeface="Courier"/>
              </a:rPr>
              <a:t>dev</a:t>
            </a:r>
            <a:r>
              <a:rPr lang="en-US" sz="1700" dirty="0">
                <a:latin typeface="Courier"/>
                <a:cs typeface="Courier"/>
              </a:rPr>
              <a:t>/mapper/</a:t>
            </a:r>
            <a:r>
              <a:rPr lang="en-US" sz="1700" dirty="0" err="1">
                <a:latin typeface="Courier"/>
                <a:cs typeface="Courier"/>
              </a:rPr>
              <a:t>VolGroup-lv_root</a:t>
            </a:r>
            <a:r>
              <a:rPr lang="en-US" sz="1700" dirty="0">
                <a:latin typeface="Courier"/>
                <a:cs typeface="Courier"/>
              </a:rPr>
              <a:t>   26G  6.3G   18G  27% /</a:t>
            </a:r>
          </a:p>
          <a:p>
            <a:r>
              <a:rPr lang="en-US" sz="1700" dirty="0" err="1">
                <a:latin typeface="Courier"/>
                <a:cs typeface="Courier"/>
              </a:rPr>
              <a:t>tmpfs</a:t>
            </a:r>
            <a:r>
              <a:rPr lang="en-US" sz="1700" dirty="0">
                <a:latin typeface="Courier"/>
                <a:cs typeface="Courier"/>
              </a:rPr>
              <a:t>                         935M  376K  935M   1% /</a:t>
            </a:r>
            <a:r>
              <a:rPr lang="en-US" sz="1700" dirty="0" err="1">
                <a:latin typeface="Courier"/>
                <a:cs typeface="Courier"/>
              </a:rPr>
              <a:t>dev</a:t>
            </a:r>
            <a:r>
              <a:rPr lang="en-US" sz="1700" dirty="0">
                <a:latin typeface="Courier"/>
                <a:cs typeface="Courier"/>
              </a:rPr>
              <a:t>/</a:t>
            </a:r>
            <a:r>
              <a:rPr lang="en-US" sz="1700" dirty="0" err="1">
                <a:latin typeface="Courier"/>
                <a:cs typeface="Courier"/>
              </a:rPr>
              <a:t>shm</a:t>
            </a:r>
            <a:endParaRPr lang="en-US" sz="1700" dirty="0">
              <a:latin typeface="Courier"/>
              <a:cs typeface="Courier"/>
            </a:endParaRPr>
          </a:p>
          <a:p>
            <a:r>
              <a:rPr lang="en-US" sz="1700" dirty="0">
                <a:latin typeface="Courier"/>
                <a:cs typeface="Courier"/>
              </a:rPr>
              <a:t>/</a:t>
            </a:r>
            <a:r>
              <a:rPr lang="en-US" sz="1700" dirty="0" err="1">
                <a:latin typeface="Courier"/>
                <a:cs typeface="Courier"/>
              </a:rPr>
              <a:t>dev</a:t>
            </a:r>
            <a:r>
              <a:rPr lang="en-US" sz="1700" dirty="0">
                <a:latin typeface="Courier"/>
                <a:cs typeface="Courier"/>
              </a:rPr>
              <a:t>/sda1                     485M   63M  398M  14% /boot</a:t>
            </a:r>
          </a:p>
          <a:p>
            <a:r>
              <a:rPr lang="en-US" sz="1700" dirty="0">
                <a:latin typeface="Courier"/>
                <a:cs typeface="Courier"/>
              </a:rPr>
              <a:t>data                           32G   27G  4.4G  87% /data</a:t>
            </a:r>
          </a:p>
          <a:p>
            <a:endParaRPr lang="en-US" sz="1700" dirty="0" smtClean="0">
              <a:latin typeface="Courier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059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That’s it.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5141"/>
            <a:ext cx="8229600" cy="4525963"/>
          </a:xfrm>
        </p:spPr>
        <p:txBody>
          <a:bodyPr/>
          <a:lstStyle/>
          <a:p>
            <a:r>
              <a:rPr lang="en-US" dirty="0"/>
              <a:t>You can run the R scripts in the </a:t>
            </a:r>
            <a:r>
              <a:rPr lang="en-US" dirty="0" err="1"/>
              <a:t>R_Scripts</a:t>
            </a:r>
            <a:r>
              <a:rPr lang="en-US" dirty="0"/>
              <a:t> and </a:t>
            </a:r>
            <a:r>
              <a:rPr lang="en-US" dirty="0" err="1"/>
              <a:t>LiveDemo</a:t>
            </a:r>
            <a:r>
              <a:rPr lang="en-US" dirty="0"/>
              <a:t> desktop folder on the Virtual </a:t>
            </a:r>
            <a:r>
              <a:rPr lang="en-US" dirty="0" smtClean="0"/>
              <a:t>Machine. </a:t>
            </a:r>
          </a:p>
          <a:p>
            <a:r>
              <a:rPr lang="en-US" dirty="0" smtClean="0"/>
              <a:t>Or, you can download the R scripts from the documents area. </a:t>
            </a:r>
          </a:p>
          <a:p>
            <a:r>
              <a:rPr lang="en-US" dirty="0" smtClean="0"/>
              <a:t>For questions or concerns, please contact </a:t>
            </a:r>
            <a:r>
              <a:rPr lang="en-US" dirty="0" smtClean="0">
                <a:hlinkClick r:id="rId2"/>
              </a:rPr>
              <a:t>bennett.landman@vanderbilt.edu</a:t>
            </a:r>
            <a:r>
              <a:rPr lang="en-US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C14EA-9463-6049-9659-2E2C1387832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66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4510</TotalTime>
  <Words>913</Words>
  <Application>Microsoft Macintosh PowerPoint</Application>
  <PresentationFormat>On-screen Show (4:3)</PresentationFormat>
  <Paragraphs>140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Imaging Genetics with  Scientific Linux 6.4</vt:lpstr>
      <vt:lpstr>Log in. We are using SL 6.4 On VMWare Fusion 6</vt:lpstr>
      <vt:lpstr>Add the local user to sudoers so that you don’t need to be root.  Use “su” then visudo.</vt:lpstr>
      <vt:lpstr>Setting up SOLAR (with ECLISPE)</vt:lpstr>
      <vt:lpstr>Edit ~/.solar_reg and type the key for your SOLAR user</vt:lpstr>
      <vt:lpstr>Go to the SOLAR website.</vt:lpstr>
      <vt:lpstr>Download the most recent stable version of SOLAR. We are using the October 2013 release.</vt:lpstr>
      <vt:lpstr>Create a directory for solar. We are using ~/solar. Unpack the download.</vt:lpstr>
      <vt:lpstr>Install it: ./install_solar `pwd` `pwd`</vt:lpstr>
      <vt:lpstr>Install rlwrap: ./install_rlwrap</vt:lpstr>
      <vt:lpstr>Install the libgfortran.so.1 library (not included by default).</vt:lpstr>
      <vt:lpstr>Make sure that solar starts without core dumping.</vt:lpstr>
      <vt:lpstr>Aside: If you are using CENTOS 6.5 or Ubuntu 12.04 LTS (or other recent Linux)</vt:lpstr>
      <vt:lpstr>Add the solar directory to your path</vt:lpstr>
      <vt:lpstr>Setting up OpenMX (with R and Rstudio)</vt:lpstr>
      <vt:lpstr>Download the source for R 2.15.3 (NOT 3.X.X)</vt:lpstr>
      <vt:lpstr>Make a directory for R. We are using ~/R. Unpack the download.</vt:lpstr>
      <vt:lpstr>Run ‘sudo ./configure –enable-R-shlib’ We are not worried about building HTML manuals. </vt:lpstr>
      <vt:lpstr>Run ‘sudo make ’</vt:lpstr>
      <vt:lpstr>Run ‘make check’ Verify that there are no errors.</vt:lpstr>
      <vt:lpstr>Add R’s bin directory to your path</vt:lpstr>
      <vt:lpstr>Log out. Log in.  Download R studio (without installer)</vt:lpstr>
      <vt:lpstr>Make a directory for R studio and unpack the tar.gz tar xvzf ~/Downloads/rstudio-0.98.490-x86_64-fedora.tar.gz  </vt:lpstr>
      <vt:lpstr>Test by running ./rstudio</vt:lpstr>
      <vt:lpstr>Add rstudio/bin to your path</vt:lpstr>
      <vt:lpstr>Log out and log in to complete the install process.</vt:lpstr>
      <vt:lpstr>Running SOLAR and OpenMX with Simulated Data (for ACE models)</vt:lpstr>
      <vt:lpstr>Download the example scripts. ~/Desktop/MEK_ACE_Demo_R_Scripts</vt:lpstr>
      <vt:lpstr>Install R package g-plots on the command line (needed for 2.15 support)</vt:lpstr>
      <vt:lpstr>Gplots installed</vt:lpstr>
      <vt:lpstr>Open R studio and open the first file. </vt:lpstr>
      <vt:lpstr>Install OpenMX in R with: source('http://openmx.psyc.virginia.edu/getOpenMx.R') </vt:lpstr>
      <vt:lpstr>Install package psych install.packages(pkgs = ‘psych’)</vt:lpstr>
      <vt:lpstr>Install package reshape2  install.packages(pkgs = ‘reshape2’)</vt:lpstr>
      <vt:lpstr>You can browse the code and run line by line with the editor. </vt:lpstr>
      <vt:lpstr>WARNING</vt:lpstr>
      <vt:lpstr>You can run the demos from the command line with R in each of the directories: </vt:lpstr>
      <vt:lpstr>You can watch the jobs run with “top”</vt:lpstr>
      <vt:lpstr>The OpenMX R files general script files for SOLAR. In production, we submit these to a cluster for quick processing.  </vt:lpstr>
      <vt:lpstr>Create a partition to store  the output data</vt:lpstr>
      <vt:lpstr>To install zfs</vt:lpstr>
      <vt:lpstr>To initialize zfs to the 2nd virtual hard drive</vt:lpstr>
      <vt:lpstr>That’s it.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Imaging Genetics with  Scientific Linux 6.4</dc:title>
  <dc:creator>Bennett Landman</dc:creator>
  <cp:lastModifiedBy>Bennett Landman</cp:lastModifiedBy>
  <cp:revision>25</cp:revision>
  <dcterms:created xsi:type="dcterms:W3CDTF">2013-12-12T16:08:07Z</dcterms:created>
  <dcterms:modified xsi:type="dcterms:W3CDTF">2014-01-21T00:40:53Z</dcterms:modified>
</cp:coreProperties>
</file>